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0ABEA9-594F-07CE-987C-A5F7ABE83F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B672C-0AF6-9A3A-419D-C1295E4ADD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94CD6-B15C-4C8B-819E-E72641431E11}" type="datetimeFigureOut">
              <a:rPr lang="en-CH" smtClean="0"/>
              <a:t>24/08/2025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DA1D36-E2CF-8AF3-EA8C-796FC0C612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EDC69F-00F7-57ED-E705-F24F52E958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C7FCC-3830-4835-9319-23A8433FE36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84520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0247B-F157-4529-BABD-238684C97D8F}" type="datetimeFigureOut">
              <a:rPr lang="en-CH" smtClean="0"/>
              <a:t>24/08/2025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EB39B-5099-47A0-8BA4-0BBEB308FA0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64607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CA2D7-F343-9383-57D9-2DCA74C1B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D074-C502-2693-E428-A65AD28E7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A9E-A7C5-6655-73BA-81CA0DA5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07DA-5CFB-4516-9E19-8BE9EC98486F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EDD-9EA8-AAE0-4774-B45803C1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2ED57-95C1-6871-5E1C-1C32213B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564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B29B-C4EA-6AF1-14D4-03E310A2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B62CA-4340-400F-7C0B-D37C89F1F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131E4-1477-3BCD-6120-A86E6B05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BA3C-69A0-4969-8F84-1BCD9CBE6ACC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73915-D7EA-3339-A56B-EF9F44488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DFF3F-8E9C-CFE1-D167-D3C63454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7403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19BA3-4FE1-FC99-7ECB-31DE61C5D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F95E6-4A57-4082-6031-523BBB7C2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3E1C0-E48B-0F6A-BC96-D2DFCE58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5EFB-56CB-4D7C-943E-D660303CBF6E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B347F-0170-71A6-2379-32287933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A1ADD-FFFD-318F-52B4-079566DC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4872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3B06-EF1C-1290-A592-E80B147D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2B16-5ECC-19F1-9C0E-E111C3992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0AEE9-F1F0-E6C9-0673-73303665B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F392-DFDD-4158-8DFA-D55D4B619C4F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6D67D-1D5F-4D56-F72E-C8BE3963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49BEA-FDBB-B410-5ED6-BC0B704B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7674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AF49-00F4-2232-29C0-8BA60BA6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AC62C-BE17-074F-68C9-08E14571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74E0A-2CD7-962E-B1F8-FC5CA6D5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A8DE-DB1F-4600-98FD-B99C51BF6572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42F27-7A74-932C-A6BF-6D7D34DC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74AAB-2F2E-B328-37FF-8D443D16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0504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C111-69A8-184C-8031-A9ECDDFD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7034E-53EC-E89F-ADA8-95CB913C5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4D69B-5A62-ECE4-1F14-D077BD645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BE302-7D47-29E8-ACC4-8D8F9F21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10AE7-83D8-4D3F-9FE0-DB6B20A8FBE8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06BE6-20CF-89DB-7CEB-67E089168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4C954-46FC-2909-37B2-9B8A2BD3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302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0644-2E73-DA6E-7461-89730882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26A2B-F802-BD4D-D60D-63CABD19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2F00C-48E4-EDFD-9EFC-3D6ED7EBA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A0C957-DB3B-D549-CF42-072DDAC3B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FE327-4344-6728-A014-0AF7E11E2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759E7-7C6C-6863-FA38-5582480A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A4B9-056F-4DD2-9E47-C01DA863D883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40C60-7E03-BD6D-8449-2C9596E0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4F39B-453D-5E0E-2AAA-14681669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3416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A7A8-A006-E753-EA2D-165273EE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7E2DAD-8C51-C216-FAFD-F74212F33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584-3074-4FBA-B0FA-71B23DAEBC74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A10DB-E494-8CB8-0E30-6F4572AC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6049E-ED0F-E3EF-FD60-723FDA3F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0952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E12727-24B0-FE33-A34F-E19879E4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FD09-1550-4EA3-8AEC-111110C26995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F9678-694A-C049-A19C-126E2362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A477-D8C4-DF6D-EAD5-F49E918F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1725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1439-93DD-ACF7-2ECF-0C4A342A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BEADD-FF5B-A5BC-4524-822A3FA35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54884-383D-0C9A-20B4-4160A4738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AAAAA-098C-659F-FCC5-6023E1D8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87B2-A4BA-4978-BABE-E2DED2A6047D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B088D-4E7E-C835-0507-80C1554B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FC220-4630-EA93-22ED-553F8A07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9054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CC3E1-D843-1A8A-B15F-BEDF30391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16F0AA-687D-1F9E-4860-551BAA3D3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69266-9361-2044-F0C4-E564D6F06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8DCA8-51CA-DA97-D3F9-6F4F3A96B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B95F-965E-4A01-8696-EB28CFA25630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F4004-16D5-7FC3-8598-864057D4F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3DB3E-CFC0-E939-F172-7314F821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4079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2C0C38-06DE-9CEB-97E5-D73B608A6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118BE-8053-75D7-63CA-1286B426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8AB57-55BD-93D3-7DE8-A7DAC421F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B707A6-0C5F-421B-B777-4222995ACE78}" type="datetime8">
              <a:rPr lang="en-CH" smtClean="0"/>
              <a:t>24/08/2025 20:27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6CD49-7717-BE22-B492-D6D8F0ADB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50049-18A5-4B6C-1589-FEAE3B710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FF7B3-1BC0-4946-9EF9-C4F4E28C0B4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8330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B49B12D-59E8-1DB9-C736-FD643D87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668E73-AA35-AE8B-8647-6B4BE30BDE42}"/>
              </a:ext>
            </a:extLst>
          </p:cNvPr>
          <p:cNvSpPr txBox="1"/>
          <p:nvPr/>
        </p:nvSpPr>
        <p:spPr>
          <a:xfrm>
            <a:off x="9807879" y="6123114"/>
            <a:ext cx="2066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août</a:t>
            </a:r>
            <a:r>
              <a:rPr lang="en-US" dirty="0"/>
              <a:t> 2025</a:t>
            </a:r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724F9-80D2-E297-5B9F-1A68C2C6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1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7AD7F5-8170-F7B6-1D31-AB80C7AF94BC}"/>
              </a:ext>
            </a:extLst>
          </p:cNvPr>
          <p:cNvSpPr txBox="1"/>
          <p:nvPr/>
        </p:nvSpPr>
        <p:spPr>
          <a:xfrm>
            <a:off x="513567" y="1305713"/>
            <a:ext cx="114738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(Axé sur l'utilisation de l'énergie – pas sur la digestion,</a:t>
            </a:r>
          </a:p>
          <a:p>
            <a:pPr algn="ctr"/>
            <a:r>
              <a:rPr lang="fr-FR" sz="2400" dirty="0"/>
              <a:t>pour les non-athlètes)</a:t>
            </a:r>
          </a:p>
          <a:p>
            <a:pPr algn="ctr"/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macronutriments = composés fournissant de l’énergie :</a:t>
            </a:r>
          </a:p>
          <a:p>
            <a:r>
              <a:rPr lang="fr-FR" sz="2400" b="1" dirty="0"/>
              <a:t>             protéines, lipides, glucides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micronutriments = vitamines/minéraux en petites quantités,</a:t>
            </a:r>
          </a:p>
          <a:p>
            <a:r>
              <a:rPr lang="fr-FR" sz="2400" dirty="0"/>
              <a:t>             essentiels au fonctionnement mais ne fournissant pas d’énergie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La majorité de l’absorption des nutriments se fait dans l’intestin grêle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macronutriments sont des catégories chimiques, pas des aliments</a:t>
            </a:r>
          </a:p>
          <a:p>
            <a:r>
              <a:rPr lang="fr-FR" sz="2400" dirty="0"/>
              <a:t>        (par exemple, le riz est riche en glucides, mais n’est pas un glucide en soi)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93E736-EE15-DDC8-F585-4CABE384CF30}"/>
              </a:ext>
            </a:extLst>
          </p:cNvPr>
          <p:cNvSpPr txBox="1"/>
          <p:nvPr/>
        </p:nvSpPr>
        <p:spPr>
          <a:xfrm>
            <a:off x="1002082" y="660995"/>
            <a:ext cx="9419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Aperçu du Métabolisme des Macronutriments</a:t>
            </a:r>
            <a:endParaRPr lang="en-US" sz="3200" b="1" dirty="0"/>
          </a:p>
        </p:txBody>
      </p:sp>
      <p:pic>
        <p:nvPicPr>
          <p:cNvPr id="8" name="Picture 7" descr="A close-up of a logo&#10;&#10;AI-generated content may be incorrect.">
            <a:extLst>
              <a:ext uri="{FF2B5EF4-FFF2-40B4-BE49-F238E27FC236}">
                <a16:creationId xmlns:a16="http://schemas.microsoft.com/office/drawing/2014/main" id="{56B49FD2-5D32-D87D-1424-025390FFB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85" y="5236456"/>
            <a:ext cx="2007476" cy="130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69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FF3F8-BC7C-1C61-D7F4-4AEBE4DD7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926A041-E481-F71C-F72B-756A73BD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F268A-D164-6B62-2933-F8188170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10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D6ACD4-4186-8ABC-6CBA-4323167C3141}"/>
              </a:ext>
            </a:extLst>
          </p:cNvPr>
          <p:cNvSpPr txBox="1"/>
          <p:nvPr/>
        </p:nvSpPr>
        <p:spPr>
          <a:xfrm>
            <a:off x="918575" y="1659285"/>
            <a:ext cx="1078073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L’évolution humaine est un puzzle dont il manque beaucoup de pièces</a:t>
            </a:r>
          </a:p>
          <a:p>
            <a:r>
              <a:rPr lang="fr-FR" sz="2400" dirty="0"/>
              <a:t>            – mais certaines choses sont claires :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Nous nous sommes adaptés à des environnements alimentaires variés partout sur la planète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Nous avons conservé les mécanismes pour digérer les plantes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Le changement des priorités métaboliques nous a permis d’échanger la taille de l’intestin contre celle du cerveau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Avec la révolution agricole (~10 000 ans), nous avons échangé la diversité nutritionnelle contre la sécurité alimentaire</a:t>
            </a:r>
          </a:p>
          <a:p>
            <a:endParaRPr lang="fr-FR" sz="2400" dirty="0"/>
          </a:p>
          <a:p>
            <a:r>
              <a:rPr lang="fr-FR" sz="2000" dirty="0"/>
              <a:t>Fin - ce document espère fournir une base utile pour des décisions alimentaires éclairées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F6C6C9-719D-3C6F-B600-AAA87D28B473}"/>
              </a:ext>
            </a:extLst>
          </p:cNvPr>
          <p:cNvSpPr txBox="1"/>
          <p:nvPr/>
        </p:nvSpPr>
        <p:spPr>
          <a:xfrm>
            <a:off x="1535394" y="689789"/>
            <a:ext cx="5353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Contexte</a:t>
            </a:r>
            <a:r>
              <a:rPr lang="en-US" sz="3200" b="1" dirty="0"/>
              <a:t> </a:t>
            </a:r>
            <a:r>
              <a:rPr lang="en-US" sz="3200" b="1" dirty="0" err="1"/>
              <a:t>Évolutionnaire</a:t>
            </a:r>
            <a:endParaRPr lang="en-US" sz="3200" b="1" dirty="0"/>
          </a:p>
        </p:txBody>
      </p:sp>
      <p:pic>
        <p:nvPicPr>
          <p:cNvPr id="5" name="Graphic 4" descr="Puzzle pieces outline">
            <a:extLst>
              <a:ext uri="{FF2B5EF4-FFF2-40B4-BE49-F238E27FC236}">
                <a16:creationId xmlns:a16="http://schemas.microsoft.com/office/drawing/2014/main" id="{A9982FED-BD9C-6BA7-125D-EDE7B8FA7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6219" y="305068"/>
            <a:ext cx="1388302" cy="138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93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E181C-8D0F-1310-9DD6-28CCE76D5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5CD352C-0EDE-40F4-66FF-9401E286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A1CDA-2738-56DB-5473-047EB027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2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472DB4-417D-C098-6F7C-B3926D0DEAFA}"/>
              </a:ext>
            </a:extLst>
          </p:cNvPr>
          <p:cNvSpPr txBox="1"/>
          <p:nvPr/>
        </p:nvSpPr>
        <p:spPr>
          <a:xfrm>
            <a:off x="775570" y="1628879"/>
            <a:ext cx="110437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Métabolisme de base (</a:t>
            </a:r>
            <a:r>
              <a:rPr lang="fr-FR" sz="2800" b="1" dirty="0"/>
              <a:t>BMR</a:t>
            </a:r>
            <a:r>
              <a:rPr lang="fr-FR" sz="2800" dirty="0"/>
              <a:t>) : ~60–70 % (inclut ~20 % pour le cerveau, le cœur, la respiration,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Digestion : ~10 %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Activité non liée à l’exercice : ~15–30 %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r>
              <a:rPr lang="fr-FR" sz="2800" dirty="0"/>
              <a:t>L’exercice physique construit des cellules saines et des mitochondries robustes - mais a un impact limité sur la perte de poids.</a:t>
            </a:r>
          </a:p>
          <a:p>
            <a:endParaRPr lang="fr-FR" sz="2800" dirty="0"/>
          </a:p>
          <a:p>
            <a:r>
              <a:rPr lang="fr-FR" sz="2800" dirty="0"/>
              <a:t>Ne perdez pas du poids pour être en bonne santé </a:t>
            </a:r>
          </a:p>
          <a:p>
            <a:r>
              <a:rPr lang="fr-FR" sz="2800" dirty="0"/>
              <a:t>   - </a:t>
            </a:r>
            <a:r>
              <a:rPr lang="fr-FR" sz="2800" i="1" dirty="0"/>
              <a:t>devenez en bonne santé, et le poids se rééquilibrera naturellement.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F95945-02F3-B3E5-0781-186364EFBA16}"/>
              </a:ext>
            </a:extLst>
          </p:cNvPr>
          <p:cNvSpPr txBox="1"/>
          <p:nvPr/>
        </p:nvSpPr>
        <p:spPr>
          <a:xfrm>
            <a:off x="513567" y="717838"/>
            <a:ext cx="900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Où va l’énergie (sans exercice physique) ?</a:t>
            </a:r>
            <a:endParaRPr lang="en-US" sz="3200" b="1" dirty="0"/>
          </a:p>
        </p:txBody>
      </p:sp>
      <p:pic>
        <p:nvPicPr>
          <p:cNvPr id="14" name="Graphic 13" descr="Couch outline">
            <a:extLst>
              <a:ext uri="{FF2B5EF4-FFF2-40B4-BE49-F238E27FC236}">
                <a16:creationId xmlns:a16="http://schemas.microsoft.com/office/drawing/2014/main" id="{011E89BF-FF15-F2C1-2F18-C2BE3000F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9781" y="573596"/>
            <a:ext cx="1250515" cy="125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0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008566-DD86-F33E-1B1C-980EF5A13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F699DA0-B951-17AB-8185-5D1EF206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6F24F-6539-5663-AFE6-26D538B9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3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F44A9E-3F41-5D6F-ECEB-F7F6A3D90A6E}"/>
              </a:ext>
            </a:extLst>
          </p:cNvPr>
          <p:cNvSpPr txBox="1"/>
          <p:nvPr/>
        </p:nvSpPr>
        <p:spPr>
          <a:xfrm>
            <a:off x="475989" y="1636148"/>
            <a:ext cx="1141121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Principalement utilisées pour pour la croissance, la réparation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Décomposées en acides aminés, absorbés et distribués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Excès d’acides aminés </a:t>
            </a:r>
            <a:r>
              <a:rPr lang="en-US" sz="2400" dirty="0"/>
              <a:t>→</a:t>
            </a:r>
            <a:r>
              <a:rPr lang="fr-FR" sz="2600" dirty="0"/>
              <a:t> convertis en énergie dans le foie </a:t>
            </a:r>
            <a:r>
              <a:rPr lang="en-US" sz="2400" dirty="0"/>
              <a:t>→</a:t>
            </a:r>
            <a:r>
              <a:rPr lang="fr-FR" sz="2600" dirty="0"/>
              <a:t> déchets azotés </a:t>
            </a:r>
            <a:r>
              <a:rPr lang="en-US" sz="2400" dirty="0"/>
              <a:t>→</a:t>
            </a:r>
            <a:r>
              <a:rPr lang="fr-FR" sz="2600" dirty="0"/>
              <a:t> reins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Pas de stockage des protéines ; l’excès peut solliciter les reins</a:t>
            </a:r>
          </a:p>
          <a:p>
            <a:r>
              <a:rPr lang="fr-FR" sz="2600" dirty="0"/>
              <a:t>             (en cas de problèmes rénaux)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L’apport optimal dépend de nombreux facteurs</a:t>
            </a:r>
          </a:p>
          <a:p>
            <a:r>
              <a:rPr lang="fr-FR" sz="2600" dirty="0"/>
              <a:t>                (âge, sexe, niveau d’activité)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Apport recommandé : ~10–35 % des calories,</a:t>
            </a:r>
          </a:p>
          <a:p>
            <a:r>
              <a:rPr lang="fr-FR" sz="2600" dirty="0"/>
              <a:t>                      ou ~0,8 g/kg de poids corporel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La dégradation musculaire est le plan C du corps pour produire de l’énergie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48A819-3481-7A54-1F39-5241E70B556C}"/>
              </a:ext>
            </a:extLst>
          </p:cNvPr>
          <p:cNvSpPr txBox="1"/>
          <p:nvPr/>
        </p:nvSpPr>
        <p:spPr>
          <a:xfrm>
            <a:off x="2848670" y="658406"/>
            <a:ext cx="6118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Métabolisme</a:t>
            </a:r>
            <a:r>
              <a:rPr lang="en-US" sz="3200" b="1" dirty="0"/>
              <a:t> des </a:t>
            </a:r>
            <a:r>
              <a:rPr lang="en-US" sz="3200" b="1" dirty="0" err="1"/>
              <a:t>Protéines</a:t>
            </a:r>
            <a:endParaRPr lang="en-US" sz="3200" b="1" dirty="0"/>
          </a:p>
        </p:txBody>
      </p:sp>
      <p:pic>
        <p:nvPicPr>
          <p:cNvPr id="4" name="Picture 3" descr="A fried egg with a yolk&#10;&#10;AI-generated content may be incorrect.">
            <a:extLst>
              <a:ext uri="{FF2B5EF4-FFF2-40B4-BE49-F238E27FC236}">
                <a16:creationId xmlns:a16="http://schemas.microsoft.com/office/drawing/2014/main" id="{BE65A817-701E-1AFD-E9EE-39EE118D5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93" y="459571"/>
            <a:ext cx="1031025" cy="1031025"/>
          </a:xfrm>
          <a:prstGeom prst="rect">
            <a:avLst/>
          </a:prstGeom>
        </p:spPr>
      </p:pic>
      <p:pic>
        <p:nvPicPr>
          <p:cNvPr id="5" name="Picture 4" descr="A cartoon of a fish&#10;&#10;AI-generated content may be incorrect.">
            <a:extLst>
              <a:ext uri="{FF2B5EF4-FFF2-40B4-BE49-F238E27FC236}">
                <a16:creationId xmlns:a16="http://schemas.microsoft.com/office/drawing/2014/main" id="{07C7338D-C728-F1F1-7AAE-79F730D19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807" y="479150"/>
            <a:ext cx="1309100" cy="130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4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5A4ED-7B44-397A-6003-E7D4EEC8B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79D9B72-5B92-DAF9-6DA7-29B1195C5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DD0BC-0047-9F60-1750-E80D5F1B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4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37102-0052-ADA7-9351-8660629D54F0}"/>
              </a:ext>
            </a:extLst>
          </p:cNvPr>
          <p:cNvSpPr txBox="1"/>
          <p:nvPr/>
        </p:nvSpPr>
        <p:spPr>
          <a:xfrm>
            <a:off x="739036" y="1808918"/>
            <a:ext cx="109101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Très biodisponibles ; absorbés sous forme de triglycérides (</a:t>
            </a:r>
            <a:r>
              <a:rPr lang="fr-FR" sz="3000" b="1" dirty="0"/>
              <a:t>TG</a:t>
            </a:r>
            <a:r>
              <a:rPr lang="fr-FR" sz="30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Transportés dans le sang via les chylomicrons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Deux destinées :</a:t>
            </a:r>
          </a:p>
          <a:p>
            <a:r>
              <a:rPr lang="fr-FR" sz="3000" dirty="0"/>
              <a:t>           - Énergie immédiate</a:t>
            </a:r>
          </a:p>
          <a:p>
            <a:r>
              <a:rPr lang="fr-FR" sz="3000" dirty="0"/>
              <a:t>           - Stockage sous forme de TG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b="1" dirty="0"/>
              <a:t>Lipogenèse</a:t>
            </a:r>
            <a:r>
              <a:rPr lang="fr-FR" sz="3000" dirty="0"/>
              <a:t> = conversion de l’énergie excédentaire en graisse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Les lipides ont aussi des rôles structurels</a:t>
            </a:r>
          </a:p>
          <a:p>
            <a:r>
              <a:rPr lang="fr-FR" sz="3000" dirty="0"/>
              <a:t>               (membranes cellulaires, hormones)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40AB2D-0376-1FE8-E981-411D18CD8CDD}"/>
              </a:ext>
            </a:extLst>
          </p:cNvPr>
          <p:cNvSpPr txBox="1"/>
          <p:nvPr/>
        </p:nvSpPr>
        <p:spPr>
          <a:xfrm>
            <a:off x="2974846" y="647878"/>
            <a:ext cx="5916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Métabolisme</a:t>
            </a:r>
            <a:r>
              <a:rPr lang="en-US" sz="3200" b="1" dirty="0"/>
              <a:t> des Lipides</a:t>
            </a:r>
          </a:p>
        </p:txBody>
      </p:sp>
      <p:pic>
        <p:nvPicPr>
          <p:cNvPr id="11" name="Graphic 10" descr="Avocado outline">
            <a:extLst>
              <a:ext uri="{FF2B5EF4-FFF2-40B4-BE49-F238E27FC236}">
                <a16:creationId xmlns:a16="http://schemas.microsoft.com/office/drawing/2014/main" id="{BB1ED37D-89A1-D85A-915F-C1B871B64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44454" y="496182"/>
            <a:ext cx="914400" cy="914400"/>
          </a:xfrm>
          <a:prstGeom prst="rect">
            <a:avLst/>
          </a:prstGeom>
        </p:spPr>
      </p:pic>
      <p:pic>
        <p:nvPicPr>
          <p:cNvPr id="13" name="Graphic 12" descr="Chicken leg outline">
            <a:extLst>
              <a:ext uri="{FF2B5EF4-FFF2-40B4-BE49-F238E27FC236}">
                <a16:creationId xmlns:a16="http://schemas.microsoft.com/office/drawing/2014/main" id="{4A3E420F-944D-3E24-C9CB-A24E21A90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42122" y="5290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2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D7963-00B6-2DE5-F963-E4ECF7298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897969B-779C-B25B-7DC1-308E13F5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84F3F-342E-A642-6025-AE77AD299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5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F4E0BF-C77E-07F5-A808-65574B23420C}"/>
              </a:ext>
            </a:extLst>
          </p:cNvPr>
          <p:cNvSpPr txBox="1"/>
          <p:nvPr/>
        </p:nvSpPr>
        <p:spPr>
          <a:xfrm>
            <a:off x="1064712" y="1875509"/>
            <a:ext cx="106972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Principalement d’origine végétale (sauf le lactose)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Digérés </a:t>
            </a:r>
            <a:r>
              <a:rPr lang="fr-FR" sz="3000" dirty="0" err="1"/>
              <a:t>principalements</a:t>
            </a:r>
            <a:r>
              <a:rPr lang="fr-FR" sz="3000" dirty="0"/>
              <a:t> en glucose, absorbés dans le sang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Trois destinées :</a:t>
            </a:r>
          </a:p>
          <a:p>
            <a:r>
              <a:rPr lang="fr-FR" sz="3000" dirty="0"/>
              <a:t>            - Énergie immédiate</a:t>
            </a:r>
          </a:p>
          <a:p>
            <a:r>
              <a:rPr lang="fr-FR" sz="3000" dirty="0"/>
              <a:t>            - Stockage </a:t>
            </a:r>
            <a:r>
              <a:rPr lang="fr-FR" sz="3000" b="1" dirty="0"/>
              <a:t>glycogène</a:t>
            </a:r>
            <a:r>
              <a:rPr lang="fr-FR" sz="3000" dirty="0"/>
              <a:t> (réserve à court terme)</a:t>
            </a:r>
          </a:p>
          <a:p>
            <a:r>
              <a:rPr lang="fr-FR" sz="3000" dirty="0"/>
              <a:t>            - Stockage sous forme de graisse (TG)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/>
              <a:t>Les fibres = matière végétale non digestible,</a:t>
            </a:r>
          </a:p>
          <a:p>
            <a:r>
              <a:rPr lang="fr-FR" sz="3000" dirty="0"/>
              <a:t>            qui traverse le système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E71564-E0C1-56E0-E90F-520804BC5CF5}"/>
              </a:ext>
            </a:extLst>
          </p:cNvPr>
          <p:cNvSpPr txBox="1"/>
          <p:nvPr/>
        </p:nvSpPr>
        <p:spPr>
          <a:xfrm>
            <a:off x="3126200" y="973301"/>
            <a:ext cx="5166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Métabolisme</a:t>
            </a:r>
            <a:r>
              <a:rPr lang="en-US" sz="3200" b="1" dirty="0"/>
              <a:t> des Glucides</a:t>
            </a:r>
          </a:p>
        </p:txBody>
      </p:sp>
      <p:pic>
        <p:nvPicPr>
          <p:cNvPr id="5" name="Graphic 4" descr="Apple outline">
            <a:extLst>
              <a:ext uri="{FF2B5EF4-FFF2-40B4-BE49-F238E27FC236}">
                <a16:creationId xmlns:a16="http://schemas.microsoft.com/office/drawing/2014/main" id="{47A59B08-C82A-E0CA-87C3-9FC331D3A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808489"/>
            <a:ext cx="914400" cy="914400"/>
          </a:xfrm>
          <a:prstGeom prst="rect">
            <a:avLst/>
          </a:prstGeom>
        </p:spPr>
      </p:pic>
      <p:pic>
        <p:nvPicPr>
          <p:cNvPr id="8" name="Graphic 7" descr="Cake slice outline">
            <a:extLst>
              <a:ext uri="{FF2B5EF4-FFF2-40B4-BE49-F238E27FC236}">
                <a16:creationId xmlns:a16="http://schemas.microsoft.com/office/drawing/2014/main" id="{C1C3DEE0-28F7-18FA-77B5-49A3BA3CD9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97565" y="8893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F09AF-DAD6-7761-460E-874F56330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F71CC77-A732-F8B6-C44C-1F50B374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9B113-3F22-6FD5-468E-01FA7813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6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061216-27AF-AFEA-157B-1EA639F65CC9}"/>
              </a:ext>
            </a:extLst>
          </p:cNvPr>
          <p:cNvSpPr txBox="1"/>
          <p:nvPr/>
        </p:nvSpPr>
        <p:spPr>
          <a:xfrm>
            <a:off x="430060" y="1903611"/>
            <a:ext cx="113318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Le glucose est essentiel pour certaines cellules</a:t>
            </a:r>
          </a:p>
          <a:p>
            <a:r>
              <a:rPr lang="fr-FR" sz="2800" dirty="0"/>
              <a:t>                   (ex. : globules rouges)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En cas de faible apport en glucides, le corps produit du glucose</a:t>
            </a:r>
          </a:p>
          <a:p>
            <a:r>
              <a:rPr lang="fr-FR" sz="2800" dirty="0"/>
              <a:t>             via la GNG à partir de sources non glucidiques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La GNG est déclenchée par la rareté des glucides, le stress, les blessures, les infections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Même les carnivores stricts (comme les lions) dépendent de la GNG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Conclusion </a:t>
            </a:r>
            <a:r>
              <a:rPr lang="fr-FR" sz="2800" i="1" dirty="0"/>
              <a:t>: les humains ont besoin de glucose,</a:t>
            </a:r>
          </a:p>
          <a:p>
            <a:r>
              <a:rPr lang="fr-FR" sz="2800" i="1" dirty="0"/>
              <a:t>                   mais pas de glucides alimentaires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3A72D2-94E7-BDFB-9955-A3C2922B762D}"/>
              </a:ext>
            </a:extLst>
          </p:cNvPr>
          <p:cNvSpPr txBox="1"/>
          <p:nvPr/>
        </p:nvSpPr>
        <p:spPr>
          <a:xfrm>
            <a:off x="935939" y="836415"/>
            <a:ext cx="7419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Glucose &amp; </a:t>
            </a:r>
            <a:r>
              <a:rPr lang="en-US" sz="3200" b="1" dirty="0" err="1"/>
              <a:t>Gluconéogenèse</a:t>
            </a:r>
            <a:r>
              <a:rPr lang="en-US" sz="3200" b="1" dirty="0"/>
              <a:t> (GNG)</a:t>
            </a:r>
          </a:p>
        </p:txBody>
      </p:sp>
      <p:pic>
        <p:nvPicPr>
          <p:cNvPr id="5" name="Picture 4" descr="A cartoon of a liver&#10;&#10;AI-generated content may be incorrect.">
            <a:extLst>
              <a:ext uri="{FF2B5EF4-FFF2-40B4-BE49-F238E27FC236}">
                <a16:creationId xmlns:a16="http://schemas.microsoft.com/office/drawing/2014/main" id="{E81421B9-1F00-E0FA-C058-29D8005B59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889" y="730244"/>
            <a:ext cx="1351311" cy="90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81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53F79-D205-E903-C491-5F246EAF4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6161AB2-BF1B-B8F3-EF52-97A1D118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6C400-54AF-F81B-F2A7-7812C9B5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7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FF9C57-E941-B449-1578-51CEBA8CEBDC}"/>
              </a:ext>
            </a:extLst>
          </p:cNvPr>
          <p:cNvSpPr txBox="1"/>
          <p:nvPr/>
        </p:nvSpPr>
        <p:spPr>
          <a:xfrm>
            <a:off x="838200" y="1509096"/>
            <a:ext cx="109790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Insuline : réduit la glycémie, favorise le stockage du glucose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Glucagon : augmente la glycémie, libère le glycogène et les graisses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Ensemble, ils maintiennent l’équilibre énergétique</a:t>
            </a:r>
          </a:p>
          <a:p>
            <a:endParaRPr lang="en-US" dirty="0"/>
          </a:p>
          <a:p>
            <a:pPr algn="ctr"/>
            <a:r>
              <a:rPr lang="fr-FR" sz="3200" b="1" dirty="0"/>
              <a:t>Graisse Stockée comme Source d’Énergie</a:t>
            </a:r>
            <a:endParaRPr lang="en-US" sz="3200" b="1" dirty="0"/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/>
              <a:t>Excès</a:t>
            </a:r>
            <a:r>
              <a:rPr lang="en-US" sz="2600" dirty="0"/>
              <a:t> de glucides et de lipides </a:t>
            </a:r>
            <a:r>
              <a:rPr lang="en-US" sz="2800" dirty="0"/>
              <a:t>→</a:t>
            </a:r>
            <a:r>
              <a:rPr lang="en-US" sz="2600" dirty="0"/>
              <a:t> </a:t>
            </a:r>
            <a:r>
              <a:rPr lang="en-US" sz="2600" dirty="0" err="1"/>
              <a:t>stockés</a:t>
            </a:r>
            <a:r>
              <a:rPr lang="en-US" sz="2600" dirty="0"/>
              <a:t> sous </a:t>
            </a:r>
            <a:r>
              <a:rPr lang="en-US" sz="2600" dirty="0" err="1"/>
              <a:t>forme</a:t>
            </a:r>
            <a:r>
              <a:rPr lang="en-US" sz="2600" dirty="0"/>
              <a:t> de TG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 err="1"/>
              <a:t>Lipolyse</a:t>
            </a:r>
            <a:r>
              <a:rPr lang="en-US" sz="2600" dirty="0"/>
              <a:t> : les TG </a:t>
            </a:r>
            <a:r>
              <a:rPr lang="en-US" sz="2600" dirty="0" err="1"/>
              <a:t>sont</a:t>
            </a:r>
            <a:r>
              <a:rPr lang="en-US" sz="2600" dirty="0"/>
              <a:t> </a:t>
            </a:r>
            <a:r>
              <a:rPr lang="en-US" sz="2600" dirty="0" err="1"/>
              <a:t>décomposés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acides</a:t>
            </a:r>
            <a:r>
              <a:rPr lang="en-US" sz="2600" dirty="0"/>
              <a:t> gras </a:t>
            </a:r>
            <a:r>
              <a:rPr lang="en-US" sz="2600" dirty="0" err="1"/>
              <a:t>libres</a:t>
            </a:r>
            <a:r>
              <a:rPr lang="en-US" sz="2600" dirty="0"/>
              <a:t> (FFA) + </a:t>
            </a:r>
            <a:r>
              <a:rPr lang="en-US" sz="2600" dirty="0" err="1"/>
              <a:t>glycérol</a:t>
            </a: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FFA </a:t>
            </a:r>
            <a:r>
              <a:rPr lang="en-US" sz="2800" dirty="0"/>
              <a:t>→</a:t>
            </a:r>
            <a:r>
              <a:rPr lang="en-US" sz="2600" dirty="0"/>
              <a:t> </a:t>
            </a:r>
            <a:r>
              <a:rPr lang="en-US" sz="2600" dirty="0" err="1"/>
              <a:t>énergie</a:t>
            </a:r>
            <a:r>
              <a:rPr lang="en-US" sz="2600" dirty="0"/>
              <a:t> dans les </a:t>
            </a:r>
            <a:r>
              <a:rPr lang="en-US" sz="2600" dirty="0" err="1"/>
              <a:t>mitochondries</a:t>
            </a: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/>
              <a:t>Glycérol</a:t>
            </a:r>
            <a:r>
              <a:rPr lang="en-US" sz="2600" dirty="0"/>
              <a:t> </a:t>
            </a:r>
            <a:r>
              <a:rPr lang="en-US" sz="2800" dirty="0"/>
              <a:t>→</a:t>
            </a:r>
            <a:r>
              <a:rPr lang="en-US" sz="2600" dirty="0"/>
              <a:t> glucose via la GNG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Le corps alterne </a:t>
            </a:r>
            <a:r>
              <a:rPr lang="en-US" sz="2600" dirty="0" err="1"/>
              <a:t>constamment</a:t>
            </a:r>
            <a:r>
              <a:rPr lang="en-US" sz="2600" dirty="0"/>
              <a:t> entre </a:t>
            </a:r>
            <a:r>
              <a:rPr lang="en-US" sz="2600" dirty="0" err="1"/>
              <a:t>lipogenèse</a:t>
            </a:r>
            <a:r>
              <a:rPr lang="en-US" sz="2600" dirty="0"/>
              <a:t> (stockage)</a:t>
            </a:r>
          </a:p>
          <a:p>
            <a:r>
              <a:rPr lang="en-US" sz="2600" dirty="0"/>
              <a:t>                   et </a:t>
            </a:r>
            <a:r>
              <a:rPr lang="en-US" sz="2600" dirty="0" err="1"/>
              <a:t>lipolyse</a:t>
            </a:r>
            <a:r>
              <a:rPr lang="en-US" sz="2600" dirty="0"/>
              <a:t> (</a:t>
            </a:r>
            <a:r>
              <a:rPr lang="en-US" sz="2600" dirty="0" err="1"/>
              <a:t>dégradation</a:t>
            </a:r>
            <a:r>
              <a:rPr lang="en-US" sz="2600" dirty="0"/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1595A7-D93E-AC0E-2869-67ABAC2EDA9C}"/>
              </a:ext>
            </a:extLst>
          </p:cNvPr>
          <p:cNvSpPr txBox="1"/>
          <p:nvPr/>
        </p:nvSpPr>
        <p:spPr>
          <a:xfrm>
            <a:off x="3777552" y="627845"/>
            <a:ext cx="3976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Insuline</a:t>
            </a:r>
            <a:r>
              <a:rPr lang="en-US" sz="3200" b="1" dirty="0"/>
              <a:t> &amp; Glucagon</a:t>
            </a:r>
          </a:p>
        </p:txBody>
      </p:sp>
      <p:pic>
        <p:nvPicPr>
          <p:cNvPr id="5" name="Graphic 4" descr="Arrow Up with solid fill">
            <a:extLst>
              <a:ext uri="{FF2B5EF4-FFF2-40B4-BE49-F238E27FC236}">
                <a16:creationId xmlns:a16="http://schemas.microsoft.com/office/drawing/2014/main" id="{B3C32F2B-9B88-B585-436C-FDD790CF1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4220" y="508852"/>
            <a:ext cx="602292" cy="602292"/>
          </a:xfrm>
          <a:prstGeom prst="rect">
            <a:avLst/>
          </a:prstGeom>
        </p:spPr>
      </p:pic>
      <p:pic>
        <p:nvPicPr>
          <p:cNvPr id="14" name="Graphic 13" descr="Arrow Up with solid fill">
            <a:extLst>
              <a:ext uri="{FF2B5EF4-FFF2-40B4-BE49-F238E27FC236}">
                <a16:creationId xmlns:a16="http://schemas.microsoft.com/office/drawing/2014/main" id="{0B0EB518-0187-1D48-4EFD-3C765B911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8153400" y="758350"/>
            <a:ext cx="602293" cy="602293"/>
          </a:xfrm>
          <a:prstGeom prst="rect">
            <a:avLst/>
          </a:prstGeom>
        </p:spPr>
      </p:pic>
      <p:pic>
        <p:nvPicPr>
          <p:cNvPr id="16" name="Graphic 15" descr="Transfer with solid fill">
            <a:extLst>
              <a:ext uri="{FF2B5EF4-FFF2-40B4-BE49-F238E27FC236}">
                <a16:creationId xmlns:a16="http://schemas.microsoft.com/office/drawing/2014/main" id="{813A8D8C-49DA-E4C7-1FB6-1504BA3C3E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58585" y="5448487"/>
            <a:ext cx="695215" cy="69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39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540F0-06D7-0765-F57C-9D931BB47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F3B7165-4911-75A8-7D60-A5197073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80AA4-7234-A40F-2685-6580C1CF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8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0B060F-985D-4B8E-ABC1-A242DE26C151}"/>
              </a:ext>
            </a:extLst>
          </p:cNvPr>
          <p:cNvSpPr txBox="1"/>
          <p:nvPr/>
        </p:nvSpPr>
        <p:spPr>
          <a:xfrm>
            <a:off x="936322" y="1370370"/>
            <a:ext cx="1041747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/>
              <a:t>Où interviennent les </a:t>
            </a:r>
            <a:r>
              <a:rPr lang="fr-FR" sz="2200" b="1" dirty="0"/>
              <a:t>cétones</a:t>
            </a:r>
            <a:r>
              <a:rPr lang="fr-FR" sz="2200" dirty="0"/>
              <a:t> ? </a:t>
            </a:r>
            <a:r>
              <a:rPr lang="fr-FR" sz="2200" i="1" dirty="0"/>
              <a:t>Jusqu’ici, elles n’étaient pas concernées.</a:t>
            </a:r>
          </a:p>
          <a:p>
            <a:endParaRPr lang="fr-FR" sz="2000" dirty="0"/>
          </a:p>
          <a:p>
            <a:r>
              <a:rPr lang="fr-FR" sz="2000" b="1" dirty="0"/>
              <a:t>Cétones</a:t>
            </a:r>
            <a:r>
              <a:rPr lang="fr-FR" sz="2000" dirty="0"/>
              <a:t> = carburant alternatif pour le cerveau, les muscles, le cœur</a:t>
            </a:r>
          </a:p>
          <a:p>
            <a:endParaRPr lang="fr-FR" sz="2000" dirty="0"/>
          </a:p>
          <a:p>
            <a:r>
              <a:rPr lang="fr-FR" sz="2000" dirty="0"/>
              <a:t>En cas de faible apport en glucides, GNG et cétogenèse sont déclenchées</a:t>
            </a:r>
          </a:p>
          <a:p>
            <a:r>
              <a:rPr lang="fr-FR" sz="2000" dirty="0"/>
              <a:t>Le foie produit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Du glucose pour les tissus dépendants du glucose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Des cétones pour tous les autres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Les cétones = carburant de survie en période de pénurie (ex. : hibernation)</a:t>
            </a:r>
          </a:p>
          <a:p>
            <a:endParaRPr lang="fr-FR" sz="2000" dirty="0"/>
          </a:p>
          <a:p>
            <a:r>
              <a:rPr lang="fr-FR" sz="2000" dirty="0"/>
              <a:t>Adaptation aux lipides = reconfiguration métabolique (pas juste un changement alimentaire)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Modifications hormonales, enzymatiques, mitochondriales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Nécessite plusieurs jours ou semaines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La plupart des gens n’activent jamais ce système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4C052-5D59-9139-93AF-631EDF13BBC6}"/>
              </a:ext>
            </a:extLst>
          </p:cNvPr>
          <p:cNvSpPr txBox="1"/>
          <p:nvPr/>
        </p:nvSpPr>
        <p:spPr>
          <a:xfrm>
            <a:off x="2041743" y="469636"/>
            <a:ext cx="6475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Cétones</a:t>
            </a:r>
            <a:r>
              <a:rPr lang="en-US" sz="3200" b="1" dirty="0"/>
              <a:t> &amp; Adaptation aux Lipides</a:t>
            </a:r>
          </a:p>
        </p:txBody>
      </p:sp>
      <p:pic>
        <p:nvPicPr>
          <p:cNvPr id="4" name="Picture 3" descr="A cartoon of a liver&#10;&#10;AI-generated content may be incorrect.">
            <a:extLst>
              <a:ext uri="{FF2B5EF4-FFF2-40B4-BE49-F238E27FC236}">
                <a16:creationId xmlns:a16="http://schemas.microsoft.com/office/drawing/2014/main" id="{7E6AD208-CF2C-81E8-B3D3-F1FB7E028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823" y="437473"/>
            <a:ext cx="1103377" cy="741020"/>
          </a:xfrm>
          <a:prstGeom prst="rect">
            <a:avLst/>
          </a:prstGeom>
        </p:spPr>
      </p:pic>
      <p:pic>
        <p:nvPicPr>
          <p:cNvPr id="8" name="Graphic 7" descr="Star outline">
            <a:extLst>
              <a:ext uri="{FF2B5EF4-FFF2-40B4-BE49-F238E27FC236}">
                <a16:creationId xmlns:a16="http://schemas.microsoft.com/office/drawing/2014/main" id="{1250F869-30E0-0322-4A2C-4A198A194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4967" y="5013075"/>
            <a:ext cx="710851" cy="71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9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17F6A-43B2-A817-DDBB-494BDFA61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0120AF8-0561-D4D2-4184-BBD9F0D8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10D55-8ED6-8406-CF02-868D195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F7B3-1BC0-4946-9EF9-C4F4E28C0B4A}" type="slidenum">
              <a:rPr lang="en-CH" smtClean="0"/>
              <a:t>9</a:t>
            </a:fld>
            <a:endParaRPr lang="en-CH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1BB87C-9963-1C9E-EE3E-BD860D16F924}"/>
              </a:ext>
            </a:extLst>
          </p:cNvPr>
          <p:cNvSpPr txBox="1"/>
          <p:nvPr/>
        </p:nvSpPr>
        <p:spPr>
          <a:xfrm>
            <a:off x="863251" y="1361420"/>
            <a:ext cx="107107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Aujourd’hui, il n’y a plus de pénurie de glucides.</a:t>
            </a:r>
          </a:p>
          <a:p>
            <a:endParaRPr lang="fr-FR" sz="2400" dirty="0"/>
          </a:p>
          <a:p>
            <a:r>
              <a:rPr lang="fr-FR" sz="2400" i="1" dirty="0"/>
              <a:t>Si le glucose est essentiel, pourquoi ne pas simplement manger des glucides ?</a:t>
            </a:r>
          </a:p>
          <a:p>
            <a:endParaRPr lang="fr-FR" sz="2400" dirty="0"/>
          </a:p>
          <a:p>
            <a:r>
              <a:rPr lang="fr-FR" sz="2400" dirty="0"/>
              <a:t>Eh bien, c’est ce que nous faisons</a:t>
            </a:r>
          </a:p>
          <a:p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Moyenne mondiale : ~60 % glucides, 25 % lipides, 15 % protéines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aliments ultra-transformés perturbent la flexibilité métabolique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Nous n’atteignons presque jamais l’état d’adaptation aux lipides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conséquences sont visibles dans les statistiques mondiales sur les maladies non transmissibles (</a:t>
            </a:r>
            <a:r>
              <a:rPr lang="fr-FR" sz="2400" b="1" dirty="0"/>
              <a:t>MNT</a:t>
            </a:r>
            <a:r>
              <a:rPr lang="fr-FR" sz="2400" dirty="0"/>
              <a:t>) et l’obésité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Les prochaines sessions pourront explorer les implications et les stratégies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37BBD-3EC7-D1C3-9866-3B9590D00679}"/>
              </a:ext>
            </a:extLst>
          </p:cNvPr>
          <p:cNvSpPr txBox="1"/>
          <p:nvPr/>
        </p:nvSpPr>
        <p:spPr>
          <a:xfrm>
            <a:off x="1302708" y="517039"/>
            <a:ext cx="9256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Régimes </a:t>
            </a:r>
            <a:r>
              <a:rPr lang="en-US" sz="3200" b="1" dirty="0" err="1"/>
              <a:t>Modernes</a:t>
            </a:r>
            <a:r>
              <a:rPr lang="en-US" sz="3200" b="1" dirty="0"/>
              <a:t> &amp; </a:t>
            </a:r>
            <a:r>
              <a:rPr lang="en-US" sz="3200" b="1" dirty="0" err="1"/>
              <a:t>Flexibilité</a:t>
            </a:r>
            <a:r>
              <a:rPr lang="en-US" sz="3200" b="1" dirty="0"/>
              <a:t> </a:t>
            </a:r>
            <a:r>
              <a:rPr lang="en-US" sz="3200" b="1" dirty="0" err="1"/>
              <a:t>Métabolique</a:t>
            </a:r>
            <a:endParaRPr lang="en-US" sz="3200" b="1" dirty="0"/>
          </a:p>
        </p:txBody>
      </p:sp>
      <p:pic>
        <p:nvPicPr>
          <p:cNvPr id="11" name="Graphic 10" descr="Questions outline">
            <a:extLst>
              <a:ext uri="{FF2B5EF4-FFF2-40B4-BE49-F238E27FC236}">
                <a16:creationId xmlns:a16="http://schemas.microsoft.com/office/drawing/2014/main" id="{1D110666-3E2F-1FF4-13BD-5EC4BB585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02241" y="268364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4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900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J</dc:creator>
  <cp:lastModifiedBy>Tom J</cp:lastModifiedBy>
  <cp:revision>153</cp:revision>
  <dcterms:created xsi:type="dcterms:W3CDTF">2025-07-19T07:25:32Z</dcterms:created>
  <dcterms:modified xsi:type="dcterms:W3CDTF">2025-08-24T19:29:24Z</dcterms:modified>
</cp:coreProperties>
</file>